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60" r:id="rId3"/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3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44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4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19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38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0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5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3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3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7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Исполнительная надпись нотариуса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Условия, особенности</a:t>
            </a:r>
            <a:endParaRPr lang="ru-RU" dirty="0"/>
          </a:p>
        </p:txBody>
      </p:sp>
      <p:pic>
        <p:nvPicPr>
          <p:cNvPr id="2050" name="Picture 2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исполнительной надписи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Простота и быстрота получения и как следствие быстрое возбуждение исполнительного производства</a:t>
            </a:r>
          </a:p>
          <a:p>
            <a:endParaRPr lang="ru-RU" dirty="0" smtClean="0"/>
          </a:p>
        </p:txBody>
      </p:sp>
      <p:pic>
        <p:nvPicPr>
          <p:cNvPr id="4" name="Picture 3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Суммы подлежащие взысканию по исполнительной надписи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исполнительной надписи, как и по решению суда могут быть взысканы Сумма основного долга, Проценты за пользование, Сумма расходов, понесенных </a:t>
            </a:r>
            <a:r>
              <a:rPr lang="ru-RU" dirty="0"/>
              <a:t>взыскателем в связи </a:t>
            </a:r>
            <a:r>
              <a:rPr lang="ru-RU" dirty="0" smtClean="0"/>
              <a:t>с совершением </a:t>
            </a:r>
            <a:r>
              <a:rPr lang="ru-RU" dirty="0"/>
              <a:t>исполнительной </a:t>
            </a:r>
            <a:r>
              <a:rPr lang="ru-RU" dirty="0" smtClean="0"/>
              <a:t>надписи</a:t>
            </a:r>
          </a:p>
          <a:p>
            <a:r>
              <a:rPr lang="ru-RU" dirty="0"/>
              <a:t>Суммы, которые не подлежат взысканию на основании исполнительной </a:t>
            </a:r>
            <a:r>
              <a:rPr lang="ru-RU" dirty="0" smtClean="0"/>
              <a:t>надписи -повышенные </a:t>
            </a:r>
            <a:r>
              <a:rPr lang="ru-RU" dirty="0"/>
              <a:t>проценты, </a:t>
            </a:r>
            <a:r>
              <a:rPr lang="ru-RU" dirty="0" smtClean="0"/>
              <a:t>пени, штрафные санкции просроченные </a:t>
            </a:r>
            <a:r>
              <a:rPr lang="ru-RU" dirty="0"/>
              <a:t>суммы </a:t>
            </a:r>
            <a:r>
              <a:rPr lang="ru-RU" dirty="0" smtClean="0"/>
              <a:t>по кредитным картам суммы </a:t>
            </a:r>
            <a:r>
              <a:rPr lang="ru-RU" dirty="0"/>
              <a:t>по овердрафту</a:t>
            </a:r>
          </a:p>
        </p:txBody>
      </p:sp>
      <p:pic>
        <p:nvPicPr>
          <p:cNvPr id="6146" name="Picture 2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3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Предъявление исполнительной надписи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Исполнительная </a:t>
            </a:r>
            <a:r>
              <a:rPr lang="ru-RU" dirty="0"/>
              <a:t>надпись нотариуса предъявляется </a:t>
            </a:r>
            <a:r>
              <a:rPr lang="ru-RU" dirty="0" smtClean="0"/>
              <a:t>к принудительному </a:t>
            </a:r>
            <a:r>
              <a:rPr lang="ru-RU" dirty="0"/>
              <a:t>исполнению в службу </a:t>
            </a:r>
            <a:r>
              <a:rPr lang="ru-RU" dirty="0" smtClean="0"/>
              <a:t>судебных приставов </a:t>
            </a:r>
            <a:r>
              <a:rPr lang="ru-RU" dirty="0"/>
              <a:t>Кредитором-взыскателем с </a:t>
            </a:r>
            <a:r>
              <a:rPr lang="ru-RU" dirty="0" smtClean="0"/>
              <a:t>приложением заявления </a:t>
            </a:r>
            <a:r>
              <a:rPr lang="ru-RU" dirty="0"/>
              <a:t>о возбуждении </a:t>
            </a:r>
            <a:r>
              <a:rPr lang="ru-RU" dirty="0" smtClean="0"/>
              <a:t>исполнительного производства </a:t>
            </a:r>
            <a:r>
              <a:rPr lang="ru-RU" dirty="0"/>
              <a:t>по месту совершения </a:t>
            </a:r>
            <a:r>
              <a:rPr lang="ru-RU" dirty="0" smtClean="0"/>
              <a:t>исполнительных действий </a:t>
            </a:r>
            <a:r>
              <a:rPr lang="ru-RU" dirty="0"/>
              <a:t>и применения </a:t>
            </a:r>
            <a:r>
              <a:rPr lang="ru-RU" dirty="0" smtClean="0"/>
              <a:t>мер принудительного исполнения </a:t>
            </a:r>
            <a:r>
              <a:rPr lang="ru-RU" dirty="0"/>
              <a:t>(ст. ст. 30, 33 ФЗ “Об исполнительном</a:t>
            </a:r>
            <a:br>
              <a:rPr lang="ru-RU" dirty="0"/>
            </a:br>
            <a:r>
              <a:rPr lang="ru-RU" dirty="0"/>
              <a:t>производстве</a:t>
            </a:r>
            <a:r>
              <a:rPr lang="ru-RU" dirty="0" smtClean="0"/>
              <a:t>”) Судебный </a:t>
            </a:r>
            <a:r>
              <a:rPr lang="ru-RU" dirty="0"/>
              <a:t>пристав-исполнитель в трехдневный срок со</a:t>
            </a:r>
            <a:br>
              <a:rPr lang="ru-RU" dirty="0"/>
            </a:br>
            <a:r>
              <a:rPr lang="ru-RU" dirty="0"/>
              <a:t>дня поступления к нему исполнительного документа исполнительной надписи нотариуса </a:t>
            </a:r>
            <a:r>
              <a:rPr lang="ru-RU" dirty="0" smtClean="0"/>
              <a:t>выносит постановление </a:t>
            </a:r>
            <a:r>
              <a:rPr lang="ru-RU" dirty="0"/>
              <a:t>о возбуждении </a:t>
            </a:r>
            <a:r>
              <a:rPr lang="ru-RU" dirty="0" smtClean="0"/>
              <a:t>исполнительного производства</a:t>
            </a:r>
            <a:r>
              <a:rPr lang="ru-RU" dirty="0"/>
              <a:t>.</a:t>
            </a:r>
          </a:p>
        </p:txBody>
      </p:sp>
      <p:pic>
        <p:nvPicPr>
          <p:cNvPr id="11266" name="Picture 2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3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Замена стороны по исполнительной надписи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соответствии </a:t>
            </a:r>
            <a:r>
              <a:rPr lang="ru-RU" dirty="0" err="1"/>
              <a:t>пп</a:t>
            </a:r>
            <a:r>
              <a:rPr lang="ru-RU" dirty="0"/>
              <a:t>. 2 п. 2 ст. 52 «ФЗ «Об исполнительном производстве» Судебный пристав-исполнитель производит замену стороны исполнительного производства: на основании правоустанавливающих документов, подтверждающих выбытие стороны исполнительного производства, по исполнительному документу, выданному иным органом или должностным лицом, в случае, если такое правопреемство допускается законодательством Российской Федерации, с передачей правопреемнику прав и обязанностей, установленных законодательством Российской </a:t>
            </a:r>
            <a:r>
              <a:rPr lang="ru-RU" dirty="0" smtClean="0"/>
              <a:t>Федерации.</a:t>
            </a:r>
            <a:endParaRPr lang="ru-RU" dirty="0"/>
          </a:p>
        </p:txBody>
      </p:sp>
      <p:pic>
        <p:nvPicPr>
          <p:cNvPr id="14338" name="Picture 2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Проблемы, отрицательные и положительные стороны исполнительной надписи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Утрата исполнительной надписи судебным приставом, либо взыскателем</a:t>
            </a:r>
          </a:p>
          <a:p>
            <a:pPr fontAlgn="base"/>
            <a:r>
              <a:rPr lang="ru-RU" dirty="0" smtClean="0"/>
              <a:t>Сложность получения дубликата исполнительной надписи, так как не все нотариусы оставляют в своих делах копии </a:t>
            </a:r>
            <a:r>
              <a:rPr lang="ru-RU" dirty="0" smtClean="0"/>
              <a:t>всех документов.  </a:t>
            </a:r>
            <a:endParaRPr lang="ru-RU" dirty="0" smtClean="0"/>
          </a:p>
          <a:p>
            <a:pPr fontAlgn="base"/>
            <a:r>
              <a:rPr lang="ru-RU" dirty="0" smtClean="0"/>
              <a:t>Невозможность внесения изменений (оговорок) в выданную исполнительную надпись после уступки прав по кредитному договору в отношении которого совершена такая </a:t>
            </a:r>
          </a:p>
          <a:p>
            <a:pPr fontAlgn="base"/>
            <a:r>
              <a:rPr lang="ru-RU" dirty="0" smtClean="0"/>
              <a:t>Невозможность произвести процессуальное правопреемство по исполнительной надписи в суде</a:t>
            </a:r>
          </a:p>
          <a:p>
            <a:endParaRPr lang="ru-RU" dirty="0"/>
          </a:p>
        </p:txBody>
      </p:sp>
      <p:pic>
        <p:nvPicPr>
          <p:cNvPr id="1027" name="Picture 3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Утрата исполнительной надписи судебным приставом, либо взыскателем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Утрата исполнительной надписи влечет необходимость обращения взыскателя за получением дубликата исполнительной надписи, с уплатой соответствующего сбора. Размер такого сбора составляет фактически размер сбора за получение самой надписи и как следствие расходы взыскателя, которые невозможно компенсировать.</a:t>
            </a:r>
          </a:p>
          <a:p>
            <a:r>
              <a:rPr lang="ru-RU" dirty="0" smtClean="0"/>
              <a:t>Возврат судебными приставами исполнительной надписи без приложения договора в отношении которого она совершена и как следствие затруднение повторного предъявления документов к исполнению, так как первоначальный кредитор не всегда осуществляет передачу оригиналов кредитной документации.   </a:t>
            </a:r>
            <a:endParaRPr lang="ru-RU" dirty="0"/>
          </a:p>
        </p:txBody>
      </p:sp>
      <p:pic>
        <p:nvPicPr>
          <p:cNvPr id="4" name="Picture 3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83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977081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Сложность получения дубликата исполнительной надписи, так как не все нотариусы оставляют в своих делах копии документов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751438"/>
            <a:ext cx="8596668" cy="3289924"/>
          </a:xfrm>
        </p:spPr>
        <p:txBody>
          <a:bodyPr>
            <a:normAutofit/>
          </a:bodyPr>
          <a:lstStyle/>
          <a:p>
            <a:r>
              <a:rPr lang="ru-RU" sz="1500" b="1" dirty="0"/>
              <a:t>В соответствии со </a:t>
            </a:r>
            <a:r>
              <a:rPr lang="ru-RU" sz="1500" b="1" dirty="0" smtClean="0"/>
              <a:t>ст. 52 Основ законодательства РФ «О Нотариате» в случае утраты лицом исполнительной надписи, по </a:t>
            </a:r>
            <a:r>
              <a:rPr lang="ru-RU" sz="1500" b="1" dirty="0"/>
              <a:t>заявлению в письменной форме такого лица, его представителя или правопреемника выдается дубликат утраченного </a:t>
            </a:r>
            <a:r>
              <a:rPr lang="ru-RU" sz="1500" b="1" dirty="0" smtClean="0"/>
              <a:t>документа. </a:t>
            </a:r>
          </a:p>
          <a:p>
            <a:r>
              <a:rPr lang="ru-RU" sz="1500" b="1" dirty="0" smtClean="0"/>
              <a:t>Общей проблемой является порядок взаимодействия с нотариусами, так как исполнительные надписи выдаются нотариусами по всей России.</a:t>
            </a:r>
          </a:p>
          <a:p>
            <a:r>
              <a:rPr lang="ru-RU" sz="1500" b="1" dirty="0" smtClean="0"/>
              <a:t>Основными проблемами являются сроки поиска нотариусами данных о совершенных исполнительных надписях (при отсутствии у кредитора данных о выданном оригинале). Объем документов, которые новый кредитор должен предоставить нотариусу. Стоимость дубликата исполнительной надписи равна стоимости совершения самой надписи </a:t>
            </a:r>
            <a:endParaRPr lang="en-US" sz="1500" b="1" dirty="0" smtClean="0"/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5" name="Picture 3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56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Невозможность произвести правопреемство в судебном порядке 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Согласно п. 9, ч.9, ст. 12 "Об исполнительном производстве" исполнительными документами, направляемыми (предъявляемыми) судебному приставу-исполнителю, является исполнительная надпись нотариуса. П. 2, ч. 2, ст. 52 вышеуказанного закона, данный вопрос рассматривается судебным приставом-исполнителем в рамках исполнительного производства после предъявления взыскателем правоустанавливающих документов, подтверждающих выбытие взыскателя</a:t>
            </a:r>
            <a:r>
              <a:rPr lang="ru-RU" b="1" dirty="0" smtClean="0"/>
              <a:t>. Как было указано выше необходим большой объем документов, которые взыскатель должен направить судебному приставу (договор уступки со всеми приложениями и т.д.)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3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99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1005"/>
            <a:ext cx="8596668" cy="4690357"/>
          </a:xfrm>
        </p:spPr>
        <p:txBody>
          <a:bodyPr/>
          <a:lstStyle/>
          <a:p>
            <a:r>
              <a:rPr lang="ru-RU" dirty="0" smtClean="0"/>
              <a:t>Отказы приставов в проведении правопреемства со ссылкой на то, что действующего исполнительного производства нет, а замена стороны производится в рамках исполнительного производства.</a:t>
            </a:r>
          </a:p>
          <a:p>
            <a:r>
              <a:rPr lang="ru-RU" dirty="0" smtClean="0"/>
              <a:t>Требование в предоставлении излишних документов (платежных поручений и т.д.)</a:t>
            </a:r>
          </a:p>
          <a:p>
            <a:r>
              <a:rPr lang="ru-RU" dirty="0" smtClean="0"/>
              <a:t>Требование в предоставлении заявлений от бывшего кредитора. </a:t>
            </a:r>
            <a:endParaRPr lang="ru-RU" dirty="0"/>
          </a:p>
        </p:txBody>
      </p:sp>
      <p:pic>
        <p:nvPicPr>
          <p:cNvPr id="4" name="Picture 3" descr="cid:image001.png@01D13E3C.C1AD6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8669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2203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6288</TotalTime>
  <Words>599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Исполнительная надпись нотариуса</vt:lpstr>
      <vt:lpstr>Суммы подлежащие взысканию по исполнительной надписи </vt:lpstr>
      <vt:lpstr>Предъявление исполнительной надписи</vt:lpstr>
      <vt:lpstr>Замена стороны по исполнительной надписи </vt:lpstr>
      <vt:lpstr>Проблемы, отрицательные и положительные стороны исполнительной надписи </vt:lpstr>
      <vt:lpstr>Утрата исполнительной надписи судебным приставом, либо взыскателем </vt:lpstr>
      <vt:lpstr>Сложность получения дубликата исполнительной надписи, так как не все нотариусы оставляют в своих делах копии документов</vt:lpstr>
      <vt:lpstr>Невозможность произвести правопреемство в судебном порядке </vt:lpstr>
      <vt:lpstr>Презентация PowerPoint</vt:lpstr>
      <vt:lpstr>Плюсы исполнительной надписи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Исполнительная надпись нотариуса</dc:title>
  <dc:creator>Коршун Евгений Витальевич</dc:creator>
  <cp:lastModifiedBy>Коршун Евгений Витальевич</cp:lastModifiedBy>
  <cp:revision>35</cp:revision>
  <dcterms:created xsi:type="dcterms:W3CDTF">2021-05-17T09:09:17Z</dcterms:created>
  <dcterms:modified xsi:type="dcterms:W3CDTF">2021-05-25T13:51:42Z</dcterms:modified>
</cp:coreProperties>
</file>